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9" r:id="rId18"/>
    <p:sldId id="320" r:id="rId19"/>
    <p:sldId id="32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ad Moroz" initials="D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7"/>
  </p:normalViewPr>
  <p:slideViewPr>
    <p:cSldViewPr>
      <p:cViewPr varScale="1">
        <p:scale>
          <a:sx n="90" d="100"/>
          <a:sy n="90" d="100"/>
        </p:scale>
        <p:origin x="232" y="5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commentAuthors" Target="commentAuthors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26A8281-EF2C-4F0C-9688-8810E6D3AF8E}" type="datetimeFigureOut">
              <a:rPr lang="ru-RU"/>
              <a:pPr>
                <a:defRPr/>
              </a:pPr>
              <a:t>10.04.18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7C6C14F-9C08-46EF-88A8-3F387596EF87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4731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62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725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755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079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896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805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885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889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1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633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56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569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005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4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89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24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2419AA6-7C6F-4DBC-B164-BCF9418D2BF5}" type="datetimeFigureOut">
              <a:rPr lang="ru-RU" smtClean="0"/>
              <a:pPr>
                <a:defRPr/>
              </a:pPr>
              <a:t>10.04.18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D20023-7032-4478-92C3-0A05D2840752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53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5440" y="692696"/>
            <a:ext cx="7772400" cy="3126209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dirty="0" smtClean="0"/>
              <a:t>Введение в компьютерное зрение</a:t>
            </a:r>
            <a:endParaRPr lang="ru-RU" dirty="0"/>
          </a:p>
        </p:txBody>
      </p:sp>
      <p:sp>
        <p:nvSpPr>
          <p:cNvPr id="1638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55440" y="4581128"/>
            <a:ext cx="10081120" cy="792088"/>
          </a:xfrm>
        </p:spPr>
        <p:txBody>
          <a:bodyPr>
            <a:normAutofit/>
          </a:bodyPr>
          <a:lstStyle/>
          <a:p>
            <a:r>
              <a:rPr lang="ru-RU" dirty="0" smtClean="0"/>
              <a:t>Основные </a:t>
            </a:r>
            <a:r>
              <a:rPr lang="ru-RU" dirty="0" smtClean="0"/>
              <a:t>понятия. Цветовые пространства.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Перекрытие</a:t>
            </a:r>
          </a:p>
        </p:txBody>
      </p:sp>
      <p:pic>
        <p:nvPicPr>
          <p:cNvPr id="2560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23" y="1846266"/>
            <a:ext cx="3809204" cy="4022725"/>
          </a:xfr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Движение</a:t>
            </a:r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24" y="1846266"/>
            <a:ext cx="6152402" cy="4022725"/>
          </a:xfr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/>
              <a:t>Внутриклассовая изменчивость</a:t>
            </a:r>
            <a:endParaRPr lang="ru-RU" dirty="0"/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9650" y="1989141"/>
            <a:ext cx="1695450" cy="1857375"/>
          </a:xfrm>
          <a:noFill/>
        </p:spPr>
      </p:pic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2060575"/>
            <a:ext cx="17335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6" y="1989138"/>
            <a:ext cx="24860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4221166"/>
            <a:ext cx="14097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8" y="4365625"/>
            <a:ext cx="2419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005266"/>
            <a:ext cx="19621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Зрение – нечёткая задача</a:t>
            </a:r>
          </a:p>
        </p:txBody>
      </p:sp>
      <p:sp>
        <p:nvSpPr>
          <p:cNvPr id="28675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/>
              <a:t>Разные 3D сцены дают одно и то же 2D изображение</a:t>
            </a:r>
          </a:p>
          <a:p>
            <a:pPr eaLnBrk="1" hangingPunct="1"/>
            <a:r>
              <a:rPr lang="ru-RU"/>
              <a:t>Необходимы априорные знания о структуре и свойствах мира</a:t>
            </a:r>
          </a:p>
          <a:p>
            <a:pPr eaLnBrk="1" hangingPunct="1"/>
            <a:r>
              <a:rPr lang="ru-RU"/>
              <a:t>Нам нужно сопоставлять наблюдения и априорные знания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3357563"/>
            <a:ext cx="39052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Модель камеры-обскуры</a:t>
            </a:r>
          </a:p>
        </p:txBody>
      </p:sp>
      <p:sp>
        <p:nvSpPr>
          <p:cNvPr id="29699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ru-RU" dirty="0"/>
              <a:t>Камера-обскура: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/>
              <a:t>Захватывает пучок лучей, проходящих через одну точку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/>
              <a:t>Точечное отверстие называется «Центр проекции» (фокальная точка / </a:t>
            </a:r>
            <a:r>
              <a:rPr lang="en-US" b="1" dirty="0"/>
              <a:t>focal point)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/>
              <a:t>Изображение формируется на картинной плоскости (</a:t>
            </a:r>
            <a:r>
              <a:rPr lang="ru-RU" b="1" dirty="0" err="1"/>
              <a:t>Image</a:t>
            </a:r>
            <a:r>
              <a:rPr lang="ru-RU" b="1" dirty="0"/>
              <a:t> </a:t>
            </a:r>
            <a:r>
              <a:rPr lang="en-US" b="1" dirty="0"/>
              <a:t>plane)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3789363"/>
            <a:ext cx="34480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err="1" smtClean="0"/>
              <a:t>Проблеммы</a:t>
            </a:r>
            <a:endParaRPr lang="ru-RU" dirty="0" smtClean="0"/>
          </a:p>
        </p:txBody>
      </p:sp>
      <p:sp>
        <p:nvSpPr>
          <p:cNvPr id="3072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 smtClean="0"/>
              <a:t>Теряем углы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 smtClean="0"/>
              <a:t>Теряем расстояния и длины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 smtClean="0"/>
              <a:t>Перспективные искажения</a:t>
            </a: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3357566"/>
            <a:ext cx="40767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8" y="3284538"/>
            <a:ext cx="17430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/>
              <a:t>Цифровая камера - дискретизация</a:t>
            </a:r>
            <a:endParaRPr lang="ru-RU" dirty="0"/>
          </a:p>
        </p:txBody>
      </p:sp>
      <p:pic>
        <p:nvPicPr>
          <p:cNvPr id="3174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493162"/>
            <a:ext cx="3779856" cy="2406650"/>
          </a:xfrm>
          <a:noFill/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842009"/>
            <a:ext cx="2829837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98" y="3717031"/>
            <a:ext cx="2583410" cy="264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3696956"/>
            <a:ext cx="1944216" cy="266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/>
              <a:t>Линейные цветовые модели: </a:t>
            </a:r>
            <a:r>
              <a:rPr lang="en-US" dirty="0" smtClean="0"/>
              <a:t>RGB</a:t>
            </a:r>
            <a:endParaRPr lang="ru-RU" dirty="0"/>
          </a:p>
        </p:txBody>
      </p:sp>
      <p:pic>
        <p:nvPicPr>
          <p:cNvPr id="3277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1453" y="2276478"/>
            <a:ext cx="2246313" cy="2016125"/>
          </a:xfrm>
          <a:noFill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2349503"/>
            <a:ext cx="4246562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4797428"/>
            <a:ext cx="13906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Цветовой куб</a:t>
            </a:r>
          </a:p>
        </p:txBody>
      </p:sp>
      <p:pic>
        <p:nvPicPr>
          <p:cNvPr id="3379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32178" y="2060575"/>
            <a:ext cx="4676775" cy="2990850"/>
          </a:xfrm>
          <a:noFill/>
        </p:spPr>
      </p:pic>
      <p:sp>
        <p:nvSpPr>
          <p:cNvPr id="33796" name="Прямоугольник 4"/>
          <p:cNvSpPr>
            <a:spLocks noChangeArrowheads="1"/>
          </p:cNvSpPr>
          <p:nvPr/>
        </p:nvSpPr>
        <p:spPr bwMode="auto">
          <a:xfrm>
            <a:off x="2135188" y="5300663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ru-RU">
                <a:latin typeface="Constantia" panose="02030602050306030303" pitchFamily="18" charset="0"/>
              </a:rPr>
              <a:t>Аддитивная система – </a:t>
            </a:r>
            <a:r>
              <a:rPr lang="en-US">
                <a:latin typeface="Constantia" panose="02030602050306030303" pitchFamily="18" charset="0"/>
              </a:rPr>
              <a:t>RGB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>
                <a:latin typeface="Constantia" panose="02030602050306030303" pitchFamily="18" charset="0"/>
              </a:rPr>
              <a:t>Субтрактивная система - </a:t>
            </a:r>
            <a:r>
              <a:rPr lang="en-US">
                <a:latin typeface="Constantia" panose="02030602050306030303" pitchFamily="18" charset="0"/>
              </a:rPr>
              <a:t>CMYK</a:t>
            </a:r>
            <a:endParaRPr lang="ru-RU">
              <a:latin typeface="Constantia" panose="02030602050306030303" pitchFamily="18" charset="0"/>
            </a:endParaRPr>
          </a:p>
        </p:txBody>
      </p:sp>
      <p:sp>
        <p:nvSpPr>
          <p:cNvPr id="33797" name="Прямоугольник 5"/>
          <p:cNvSpPr>
            <a:spLocks noChangeArrowheads="1"/>
          </p:cNvSpPr>
          <p:nvPr/>
        </p:nvSpPr>
        <p:spPr bwMode="auto">
          <a:xfrm>
            <a:off x="7248528" y="5157791"/>
            <a:ext cx="18002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i="1">
                <a:latin typeface="Constantia" panose="02030602050306030303" pitchFamily="18" charset="0"/>
              </a:rPr>
              <a:t>C=G+B=W−R</a:t>
            </a:r>
          </a:p>
          <a:p>
            <a:pPr eaLnBrk="1" hangingPunct="1"/>
            <a:r>
              <a:rPr lang="en-US" i="1">
                <a:latin typeface="Constantia" panose="02030602050306030303" pitchFamily="18" charset="0"/>
              </a:rPr>
              <a:t>M=R+B=W−G</a:t>
            </a:r>
          </a:p>
          <a:p>
            <a:pPr eaLnBrk="1" hangingPunct="1"/>
            <a:r>
              <a:rPr lang="en-US" i="1">
                <a:latin typeface="Constantia" panose="02030602050306030303" pitchFamily="18" charset="0"/>
              </a:rPr>
              <a:t>Y=R+G=W−B</a:t>
            </a:r>
            <a:endParaRPr lang="ru-RU">
              <a:latin typeface="Constantia" panose="0203060205030603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Улучшение изображения</a:t>
            </a:r>
          </a:p>
        </p:txBody>
      </p:sp>
      <p:sp>
        <p:nvSpPr>
          <p:cNvPr id="3584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mtClean="0"/>
              <a:t>2 подхода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800603" y="2565400"/>
            <a:ext cx="1871663" cy="1150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Улучшение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55913" y="4365625"/>
            <a:ext cx="1871662" cy="1150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Обработка изображения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672263" y="4437066"/>
            <a:ext cx="1871662" cy="1152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Комплексирование</a:t>
            </a:r>
          </a:p>
        </p:txBody>
      </p:sp>
      <p:cxnSp>
        <p:nvCxnSpPr>
          <p:cNvPr id="8" name="Прямая со стрелкой 7"/>
          <p:cNvCxnSpPr>
            <a:stCxn id="4" idx="2"/>
            <a:endCxn id="5" idx="0"/>
          </p:cNvCxnSpPr>
          <p:nvPr/>
        </p:nvCxnSpPr>
        <p:spPr>
          <a:xfrm flipH="1">
            <a:off x="3792538" y="3716341"/>
            <a:ext cx="1943100" cy="649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4" idx="2"/>
            <a:endCxn id="6" idx="0"/>
          </p:cNvCxnSpPr>
          <p:nvPr/>
        </p:nvCxnSpPr>
        <p:spPr>
          <a:xfrm>
            <a:off x="5735638" y="3716341"/>
            <a:ext cx="1873250" cy="720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ru-RU" dirty="0" smtClean="0"/>
              <a:t>Представление изображения на ЭВМ</a:t>
            </a:r>
            <a:endParaRPr lang="ru-RU" dirty="0"/>
          </a:p>
        </p:txBody>
      </p:sp>
      <p:pic>
        <p:nvPicPr>
          <p:cNvPr id="174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0016" y="1844675"/>
            <a:ext cx="2447925" cy="3276600"/>
          </a:xfrm>
          <a:noFill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3" y="1916113"/>
            <a:ext cx="32480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Изображение: что может получиться плохо?</a:t>
            </a:r>
            <a:endParaRPr lang="ru-RU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9616" y="2132856"/>
            <a:ext cx="128305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1864" y="2132856"/>
            <a:ext cx="191624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08168" y="2060848"/>
            <a:ext cx="15621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 cstate="print"/>
          <a:srcRect t="50202" r="50000"/>
          <a:stretch>
            <a:fillRect/>
          </a:stretch>
        </p:blipFill>
        <p:spPr bwMode="auto">
          <a:xfrm>
            <a:off x="2495600" y="4077075"/>
            <a:ext cx="1656184" cy="2335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1864" y="4149080"/>
            <a:ext cx="194421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36160" y="4077072"/>
            <a:ext cx="1728192" cy="228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11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Гистограммы</a:t>
            </a:r>
            <a:endParaRPr lang="ru-RU" dirty="0"/>
          </a:p>
        </p:txBody>
      </p:sp>
      <p:graphicFrame>
        <p:nvGraphicFramePr>
          <p:cNvPr id="15" name="Содержимое 14"/>
          <p:cNvGraphicFramePr>
            <a:graphicFrameLocks noGrp="1"/>
          </p:cNvGraphicFramePr>
          <p:nvPr>
            <p:ph sz="half" idx="1"/>
          </p:nvPr>
        </p:nvGraphicFramePr>
        <p:xfrm>
          <a:off x="1981201" y="1920877"/>
          <a:ext cx="4546850" cy="3668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9550"/>
                <a:gridCol w="649550"/>
                <a:gridCol w="649550"/>
                <a:gridCol w="649550"/>
                <a:gridCol w="649550"/>
                <a:gridCol w="649550"/>
                <a:gridCol w="649550"/>
              </a:tblGrid>
              <a:tr h="524052">
                <a:tc>
                  <a:txBody>
                    <a:bodyPr/>
                    <a:lstStyle/>
                    <a:p>
                      <a:r>
                        <a:rPr lang="ru-RU" dirty="0" smtClean="0"/>
                        <a:t> 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</a:t>
                      </a:r>
                      <a:endParaRPr lang="ru-RU" dirty="0"/>
                    </a:p>
                  </a:txBody>
                  <a:tcPr/>
                </a:tc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 smtClean="0"/>
                        <a:t> 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34</a:t>
                      </a:r>
                      <a:endParaRPr lang="ru-RU" dirty="0"/>
                    </a:p>
                  </a:txBody>
                  <a:tcPr/>
                </a:tc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 smtClean="0"/>
                        <a:t> 39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 smtClean="0"/>
                        <a:t>23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22</a:t>
                      </a:r>
                      <a:endParaRPr lang="ru-RU" dirty="0"/>
                    </a:p>
                  </a:txBody>
                  <a:tcPr/>
                </a:tc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 smtClean="0"/>
                        <a:t>23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 smtClean="0"/>
                        <a:t>15    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33</a:t>
                      </a:r>
                      <a:endParaRPr lang="ru-RU" dirty="0"/>
                    </a:p>
                  </a:txBody>
                  <a:tcPr/>
                </a:tc>
              </a:tr>
              <a:tr h="524052">
                <a:tc>
                  <a:txBody>
                    <a:bodyPr/>
                    <a:lstStyle/>
                    <a:p>
                      <a:r>
                        <a:rPr lang="ru-RU" dirty="0" smtClean="0"/>
                        <a:t>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31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92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2024" y="1916835"/>
            <a:ext cx="4219882" cy="3168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150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Гистограммы: идея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Компенсация узкого диапазона</a:t>
            </a:r>
          </a:p>
          <a:p>
            <a:r>
              <a:rPr lang="ru-RU" dirty="0"/>
              <a:t>яркостей – линейное растяжение:</a:t>
            </a:r>
          </a:p>
          <a:p>
            <a:endParaRPr 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2450" y="3611944"/>
            <a:ext cx="3457477" cy="194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39139" y="594359"/>
            <a:ext cx="3168352" cy="187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31313" y="3677980"/>
            <a:ext cx="3184004" cy="187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Стрелка вниз 7"/>
          <p:cNvSpPr/>
          <p:nvPr/>
        </p:nvSpPr>
        <p:spPr>
          <a:xfrm flipH="1">
            <a:off x="6023992" y="2678480"/>
            <a:ext cx="360040" cy="744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2451" y="594359"/>
            <a:ext cx="3457476" cy="1905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Стрелка вниз 7"/>
          <p:cNvSpPr/>
          <p:nvPr/>
        </p:nvSpPr>
        <p:spPr>
          <a:xfrm flipH="1">
            <a:off x="10043295" y="2678480"/>
            <a:ext cx="360040" cy="744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5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Гистограммы: идея</a:t>
            </a:r>
            <a:endParaRPr lang="ru-RU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4" y="2276872"/>
            <a:ext cx="203391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978" y="2276872"/>
            <a:ext cx="4102819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1586" y="4221088"/>
            <a:ext cx="2051909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79979" y="4221088"/>
            <a:ext cx="4051031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Стрелка вправо 8"/>
          <p:cNvSpPr/>
          <p:nvPr/>
        </p:nvSpPr>
        <p:spPr>
          <a:xfrm>
            <a:off x="4799856" y="2780928"/>
            <a:ext cx="7920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4799856" y="5085184"/>
            <a:ext cx="7920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8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Opencv_first_steps</a:t>
            </a:r>
            <a:endParaRPr lang="ru-RU" dirty="0"/>
          </a:p>
        </p:txBody>
      </p:sp>
      <p:pic>
        <p:nvPicPr>
          <p:cNvPr id="8" name="Содержимое 9" descr="prog_first_steps_1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5215" r="15226"/>
          <a:stretch/>
        </p:blipFill>
        <p:spPr>
          <a:xfrm>
            <a:off x="4151784" y="594359"/>
            <a:ext cx="7920880" cy="561960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Opencv_first_steps</a:t>
            </a:r>
            <a:endParaRPr lang="ru-RU" dirty="0"/>
          </a:p>
        </p:txBody>
      </p:sp>
      <p:pic>
        <p:nvPicPr>
          <p:cNvPr id="5" name="Содержимое 4" descr="prog_first_steps_2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7395" r="12741"/>
          <a:stretch/>
        </p:blipFill>
        <p:spPr>
          <a:xfrm>
            <a:off x="4223791" y="332656"/>
            <a:ext cx="7770173" cy="6264696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0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Opencv_first_steps</a:t>
            </a:r>
            <a:r>
              <a:rPr lang="ru-RU" dirty="0" smtClean="0"/>
              <a:t>: подключаемы библиотеки</a:t>
            </a:r>
            <a:endParaRPr lang="ru-RU" dirty="0"/>
          </a:p>
        </p:txBody>
      </p:sp>
      <p:pic>
        <p:nvPicPr>
          <p:cNvPr id="6" name="Содержимое 5" descr="pro-file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b="20930"/>
          <a:stretch/>
        </p:blipFill>
        <p:spPr>
          <a:xfrm>
            <a:off x="2316762" y="2276872"/>
            <a:ext cx="7619435" cy="2880320"/>
          </a:xfrm>
        </p:spPr>
      </p:pic>
    </p:spTree>
    <p:extLst>
      <p:ext uri="{BB962C8B-B14F-4D97-AF65-F5344CB8AC3E}">
        <p14:creationId xmlns:p14="http://schemas.microsoft.com/office/powerpoint/2010/main" val="12525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разложение по каналам</a:t>
            </a:r>
            <a:endParaRPr lang="ru-RU" dirty="0"/>
          </a:p>
        </p:txBody>
      </p:sp>
      <p:pic>
        <p:nvPicPr>
          <p:cNvPr id="8" name="Содержимое 7" descr="color_orig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911424" y="1846261"/>
            <a:ext cx="4901171" cy="4022725"/>
          </a:xfrm>
        </p:spPr>
      </p:pic>
      <p:pic>
        <p:nvPicPr>
          <p:cNvPr id="11" name="Содержимое 10" descr="color_orig_hist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588359" y="1847972"/>
            <a:ext cx="5146279" cy="4022725"/>
          </a:xfrm>
        </p:spPr>
      </p:pic>
      <p:sp>
        <p:nvSpPr>
          <p:cNvPr id="15" name="Стрелка вправо 14"/>
          <p:cNvSpPr/>
          <p:nvPr/>
        </p:nvSpPr>
        <p:spPr>
          <a:xfrm>
            <a:off x="5951984" y="3933056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15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Попробуем улучшить изображение!</a:t>
            </a:r>
            <a:endParaRPr lang="ru-RU" dirty="0"/>
          </a:p>
        </p:txBody>
      </p:sp>
      <p:pic>
        <p:nvPicPr>
          <p:cNvPr id="7" name="Содержимое 6" descr="greyscale_ori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667642" y="1846266"/>
            <a:ext cx="4901171" cy="4022725"/>
          </a:xfrm>
        </p:spPr>
      </p:pic>
    </p:spTree>
    <p:extLst>
      <p:ext uri="{BB962C8B-B14F-4D97-AF65-F5344CB8AC3E}">
        <p14:creationId xmlns:p14="http://schemas.microsoft.com/office/powerpoint/2010/main" val="22439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Opencv_histogram</a:t>
            </a:r>
            <a:endParaRPr lang="ru-RU" dirty="0"/>
          </a:p>
        </p:txBody>
      </p:sp>
      <p:pic>
        <p:nvPicPr>
          <p:cNvPr id="6" name="Содержимое 5" descr="prog_linear_ma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43847" y="1846266"/>
            <a:ext cx="5948756" cy="4022725"/>
          </a:xfrm>
        </p:spPr>
      </p:pic>
    </p:spTree>
    <p:extLst>
      <p:ext uri="{BB962C8B-B14F-4D97-AF65-F5344CB8AC3E}">
        <p14:creationId xmlns:p14="http://schemas.microsoft.com/office/powerpoint/2010/main" val="291845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Семантическая информация</a:t>
            </a:r>
          </a:p>
        </p:txBody>
      </p:sp>
      <p:pic>
        <p:nvPicPr>
          <p:cNvPr id="1843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73" y="1846266"/>
            <a:ext cx="6038304" cy="40227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Opencv_histogram</a:t>
            </a:r>
            <a:endParaRPr lang="ru-RU" dirty="0"/>
          </a:p>
        </p:txBody>
      </p:sp>
      <p:pic>
        <p:nvPicPr>
          <p:cNvPr id="7" name="Содержимое 6" descr="prog_linear_his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2050" y="2386016"/>
            <a:ext cx="7372350" cy="2943225"/>
          </a:xfrm>
        </p:spPr>
      </p:pic>
    </p:spTree>
    <p:extLst>
      <p:ext uri="{BB962C8B-B14F-4D97-AF65-F5344CB8AC3E}">
        <p14:creationId xmlns:p14="http://schemas.microsoft.com/office/powerpoint/2010/main" val="54369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Opencv_histogram</a:t>
            </a:r>
            <a:endParaRPr lang="ru-RU" dirty="0"/>
          </a:p>
        </p:txBody>
      </p:sp>
      <p:pic>
        <p:nvPicPr>
          <p:cNvPr id="7" name="Содержимое 6" descr="prog_linear_en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08265" y="2314575"/>
            <a:ext cx="7019925" cy="3086100"/>
          </a:xfrm>
        </p:spPr>
      </p:pic>
    </p:spTree>
    <p:extLst>
      <p:ext uri="{BB962C8B-B14F-4D97-AF65-F5344CB8AC3E}">
        <p14:creationId xmlns:p14="http://schemas.microsoft.com/office/powerpoint/2010/main" val="16080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полутоновое изображение</a:t>
            </a:r>
            <a:endParaRPr lang="ru-RU" dirty="0"/>
          </a:p>
        </p:txBody>
      </p:sp>
      <p:pic>
        <p:nvPicPr>
          <p:cNvPr id="12" name="Содержимое 11" descr="greyscale_orig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690773" y="1846263"/>
            <a:ext cx="4901171" cy="4022725"/>
          </a:xfrm>
        </p:spPr>
      </p:pic>
      <p:pic>
        <p:nvPicPr>
          <p:cNvPr id="13" name="Содержимое 12" descr="greyscale_orig_hist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816080" y="1846263"/>
            <a:ext cx="5149089" cy="4022725"/>
          </a:xfrm>
        </p:spPr>
      </p:pic>
      <p:sp>
        <p:nvSpPr>
          <p:cNvPr id="15" name="Стрелка вправо 14"/>
          <p:cNvSpPr/>
          <p:nvPr/>
        </p:nvSpPr>
        <p:spPr>
          <a:xfrm>
            <a:off x="5843972" y="3857625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3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полутоновое изображение</a:t>
            </a:r>
            <a:endParaRPr lang="ru-RU" dirty="0"/>
          </a:p>
        </p:txBody>
      </p:sp>
      <p:pic>
        <p:nvPicPr>
          <p:cNvPr id="7" name="Содержимое 6" descr="greyscale_mod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809174" y="1834192"/>
            <a:ext cx="4926786" cy="4022725"/>
          </a:xfrm>
        </p:spPr>
      </p:pic>
      <p:pic>
        <p:nvPicPr>
          <p:cNvPr id="9" name="Содержимое 8" descr="greyscale_mod_hist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672064" y="1857698"/>
            <a:ext cx="5166548" cy="4038568"/>
          </a:xfrm>
        </p:spPr>
      </p:pic>
      <p:sp>
        <p:nvSpPr>
          <p:cNvPr id="15" name="Стрелка вправо 14"/>
          <p:cNvSpPr/>
          <p:nvPr/>
        </p:nvSpPr>
        <p:spPr>
          <a:xfrm>
            <a:off x="5854638" y="3660958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0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а что же с цветом?</a:t>
            </a:r>
            <a:endParaRPr lang="ru-RU" dirty="0"/>
          </a:p>
        </p:txBody>
      </p:sp>
      <p:pic>
        <p:nvPicPr>
          <p:cNvPr id="8" name="Содержимое 7" descr="color_orig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681471" y="1834828"/>
            <a:ext cx="4901171" cy="4022725"/>
          </a:xfrm>
        </p:spPr>
      </p:pic>
      <p:pic>
        <p:nvPicPr>
          <p:cNvPr id="11" name="Содержимое 10" descr="color_orig_hist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816080" y="1834828"/>
            <a:ext cx="4987812" cy="3898855"/>
          </a:xfrm>
        </p:spPr>
      </p:pic>
      <p:sp>
        <p:nvSpPr>
          <p:cNvPr id="15" name="Стрелка вправо 14"/>
          <p:cNvSpPr/>
          <p:nvPr/>
        </p:nvSpPr>
        <p:spPr>
          <a:xfrm>
            <a:off x="5807968" y="3789040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4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</a:t>
            </a:r>
            <a:r>
              <a:rPr lang="en-US" dirty="0" smtClean="0"/>
              <a:t>HSV</a:t>
            </a:r>
            <a:endParaRPr lang="ru-RU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1864" y="1916835"/>
            <a:ext cx="23622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9616" y="2060848"/>
            <a:ext cx="16954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52184" y="2276872"/>
            <a:ext cx="20955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3935760" y="486916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Hue </a:t>
            </a:r>
            <a:r>
              <a:rPr lang="en-US" dirty="0"/>
              <a:t>(</a:t>
            </a:r>
            <a:r>
              <a:rPr lang="ru-RU" dirty="0"/>
              <a:t>Тон), </a:t>
            </a:r>
            <a:r>
              <a:rPr lang="en-US" dirty="0"/>
              <a:t>Saturation(</a:t>
            </a:r>
            <a:r>
              <a:rPr lang="ru-RU" dirty="0"/>
              <a:t>Насыщенность), </a:t>
            </a:r>
            <a:r>
              <a:rPr lang="en-US" dirty="0" smtClean="0"/>
              <a:t>Value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/>
              <a:t>Интенсивность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Очевидно, что в данном случае, нас интересует </a:t>
            </a:r>
            <a:r>
              <a:rPr lang="en-US" dirty="0" smtClean="0"/>
              <a:t>Value!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9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Opencv_hsv</a:t>
            </a:r>
            <a:endParaRPr lang="ru-RU" dirty="0"/>
          </a:p>
        </p:txBody>
      </p:sp>
      <p:pic>
        <p:nvPicPr>
          <p:cNvPr id="6" name="Содержимое 5" descr="prog_hsv_main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5534" r="31252"/>
          <a:stretch/>
        </p:blipFill>
        <p:spPr>
          <a:xfrm>
            <a:off x="4439816" y="121751"/>
            <a:ext cx="5616624" cy="6698741"/>
          </a:xfrm>
        </p:spPr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5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а что же с цветом?</a:t>
            </a:r>
            <a:endParaRPr lang="ru-RU" dirty="0"/>
          </a:p>
        </p:txBody>
      </p:sp>
      <p:pic>
        <p:nvPicPr>
          <p:cNvPr id="11" name="Содержимое 10" descr="color_orig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678619" y="1846263"/>
            <a:ext cx="4901171" cy="4022725"/>
          </a:xfrm>
        </p:spPr>
      </p:pic>
      <p:pic>
        <p:nvPicPr>
          <p:cNvPr id="9" name="Содержимое 8" descr="color_enh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816080" y="1846263"/>
            <a:ext cx="4916664" cy="4022725"/>
          </a:xfrm>
        </p:spPr>
      </p:pic>
      <p:sp>
        <p:nvSpPr>
          <p:cNvPr id="15" name="Стрелка вправо 14"/>
          <p:cNvSpPr/>
          <p:nvPr/>
        </p:nvSpPr>
        <p:spPr>
          <a:xfrm>
            <a:off x="5879976" y="3933056"/>
            <a:ext cx="6480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5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Гистограммы: а что же с цветом?</a:t>
            </a:r>
            <a:endParaRPr lang="ru-RU" dirty="0"/>
          </a:p>
        </p:txBody>
      </p:sp>
      <p:pic>
        <p:nvPicPr>
          <p:cNvPr id="7" name="Содержимое 6" descr="color_enh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9256" y="1840533"/>
            <a:ext cx="4916663" cy="4022725"/>
          </a:xfrm>
        </p:spPr>
      </p:pic>
      <p:pic>
        <p:nvPicPr>
          <p:cNvPr id="10" name="Содержимое 9" descr="color_enh_hist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6744073" y="1846263"/>
            <a:ext cx="5149090" cy="4022725"/>
          </a:xfrm>
        </p:spPr>
      </p:pic>
      <p:sp>
        <p:nvSpPr>
          <p:cNvPr id="15" name="Стрелка вправо 14"/>
          <p:cNvSpPr/>
          <p:nvPr/>
        </p:nvSpPr>
        <p:spPr>
          <a:xfrm>
            <a:off x="5735960" y="3861048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44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Гистограммы</a:t>
            </a:r>
            <a:endParaRPr lang="ru-RU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5" y="1844824"/>
            <a:ext cx="21050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6043" y="1844824"/>
            <a:ext cx="210502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5600" y="4869160"/>
            <a:ext cx="240030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84035" y="4869163"/>
            <a:ext cx="23907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Стрелка вправо 7"/>
          <p:cNvSpPr/>
          <p:nvPr/>
        </p:nvSpPr>
        <p:spPr>
          <a:xfrm>
            <a:off x="5303912" y="3068960"/>
            <a:ext cx="864096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5159896" y="5661248"/>
            <a:ext cx="100811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0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Семантическая информация</a:t>
            </a:r>
          </a:p>
        </p:txBody>
      </p:sp>
      <p:pic>
        <p:nvPicPr>
          <p:cNvPr id="1945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1988840"/>
            <a:ext cx="6038304" cy="4022725"/>
          </a:xfrm>
          <a:noFill/>
        </p:spPr>
      </p:pic>
      <p:sp>
        <p:nvSpPr>
          <p:cNvPr id="19460" name="Прямоугольник 8"/>
          <p:cNvSpPr>
            <a:spLocks noChangeArrowheads="1"/>
          </p:cNvSpPr>
          <p:nvPr/>
        </p:nvSpPr>
        <p:spPr bwMode="auto">
          <a:xfrm>
            <a:off x="911424" y="1988840"/>
            <a:ext cx="4572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3"/>
                </a:solidFill>
                <a:latin typeface="Constantia" panose="02030602050306030303" pitchFamily="18" charset="0"/>
              </a:rPr>
              <a:t>вне помещения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3"/>
                </a:solidFill>
                <a:latin typeface="Constantia" panose="02030602050306030303" pitchFamily="18" charset="0"/>
              </a:rPr>
              <a:t>город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3"/>
                </a:solidFill>
                <a:latin typeface="Constantia" panose="02030602050306030303" pitchFamily="18" charset="0"/>
              </a:rPr>
              <a:t>уличное движение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3"/>
                </a:solidFill>
                <a:latin typeface="Constantia" panose="02030602050306030303" pitchFamily="18" charset="0"/>
              </a:rPr>
              <a:t>Пекин, Китай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3"/>
                </a:solidFill>
                <a:latin typeface="Constantia" panose="02030602050306030303" pitchFamily="18" charset="0"/>
              </a:rPr>
              <a:t>Пл. Тяньаньмэнь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Гистограммы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Нелинейная коррекция</a:t>
            </a:r>
            <a:endParaRPr lang="ru-RU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5600" y="2708923"/>
            <a:ext cx="19050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5600" y="4797155"/>
            <a:ext cx="190500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8882" y="2570814"/>
            <a:ext cx="3423396" cy="330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Стрелка вниз 6"/>
          <p:cNvSpPr/>
          <p:nvPr/>
        </p:nvSpPr>
        <p:spPr>
          <a:xfrm>
            <a:off x="3431704" y="4221088"/>
            <a:ext cx="14401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24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Семантическая информация</a:t>
            </a:r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06" y="1992316"/>
            <a:ext cx="6325638" cy="4214147"/>
          </a:xfrm>
          <a:noFill/>
        </p:spPr>
      </p:pic>
      <p:sp>
        <p:nvSpPr>
          <p:cNvPr id="8" name="Прямоугольник 7"/>
          <p:cNvSpPr/>
          <p:nvPr/>
        </p:nvSpPr>
        <p:spPr>
          <a:xfrm>
            <a:off x="2782888" y="3789363"/>
            <a:ext cx="360362" cy="79216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782891" y="4724400"/>
            <a:ext cx="1944687" cy="433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240463" y="4652963"/>
            <a:ext cx="2519362" cy="36036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232400" y="4581525"/>
            <a:ext cx="431800" cy="7191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256588" y="3357566"/>
            <a:ext cx="431800" cy="9350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904288" y="3357563"/>
            <a:ext cx="360362" cy="863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432178" y="1989141"/>
            <a:ext cx="5903913" cy="25923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7751763" y="5373688"/>
            <a:ext cx="1657350" cy="79216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2855916" y="5373691"/>
            <a:ext cx="2663825" cy="9350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Семантическая информация</a:t>
            </a:r>
          </a:p>
        </p:txBody>
      </p:sp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73" y="1846266"/>
            <a:ext cx="6038304" cy="4022725"/>
          </a:xfrm>
          <a:noFill/>
        </p:spPr>
      </p:pic>
      <p:sp>
        <p:nvSpPr>
          <p:cNvPr id="8" name="Прямоугольник 7"/>
          <p:cNvSpPr/>
          <p:nvPr/>
        </p:nvSpPr>
        <p:spPr>
          <a:xfrm>
            <a:off x="2782888" y="3789363"/>
            <a:ext cx="360362" cy="79216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782891" y="4724400"/>
            <a:ext cx="1944687" cy="4333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240463" y="4652963"/>
            <a:ext cx="2519362" cy="36036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232400" y="4581525"/>
            <a:ext cx="431800" cy="7191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256588" y="3357566"/>
            <a:ext cx="431800" cy="9350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904288" y="3357563"/>
            <a:ext cx="360362" cy="863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432178" y="1989141"/>
            <a:ext cx="5903913" cy="25923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7751763" y="5373688"/>
            <a:ext cx="1657350" cy="79216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2855916" y="5373691"/>
            <a:ext cx="2663825" cy="9350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Точка наблюдения</a:t>
            </a:r>
          </a:p>
        </p:txBody>
      </p:sp>
      <p:pic>
        <p:nvPicPr>
          <p:cNvPr id="2253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73" y="1846266"/>
            <a:ext cx="6038304" cy="40227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Освещение</a:t>
            </a:r>
          </a:p>
        </p:txBody>
      </p:sp>
      <p:pic>
        <p:nvPicPr>
          <p:cNvPr id="2355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25" y="2372048"/>
            <a:ext cx="7543800" cy="2971161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Масштаб</a:t>
            </a: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0241" y="1323975"/>
            <a:ext cx="2879725" cy="4878388"/>
          </a:xfrm>
          <a:noFill/>
        </p:spPr>
      </p:pic>
      <p:sp>
        <p:nvSpPr>
          <p:cNvPr id="5" name="Прямоугольник 4"/>
          <p:cNvSpPr/>
          <p:nvPr/>
        </p:nvSpPr>
        <p:spPr>
          <a:xfrm>
            <a:off x="4440241" y="1268413"/>
            <a:ext cx="935037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1454</TotalTime>
  <Words>320</Words>
  <Application>Microsoft Macintosh PowerPoint</Application>
  <PresentationFormat>Widescreen</PresentationFormat>
  <Paragraphs>135</Paragraphs>
  <Slides>40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Calibri Light</vt:lpstr>
      <vt:lpstr>Constantia</vt:lpstr>
      <vt:lpstr>Wingdings 2</vt:lpstr>
      <vt:lpstr>Arial</vt:lpstr>
      <vt:lpstr>Retrospect</vt:lpstr>
      <vt:lpstr>Введение в компьютерное зрение</vt:lpstr>
      <vt:lpstr>Представление изображения на ЭВМ</vt:lpstr>
      <vt:lpstr>Семантическая информация</vt:lpstr>
      <vt:lpstr>Семантическая информация</vt:lpstr>
      <vt:lpstr>Семантическая информация</vt:lpstr>
      <vt:lpstr>Семантическая информация</vt:lpstr>
      <vt:lpstr>Точка наблюдения</vt:lpstr>
      <vt:lpstr>Освещение</vt:lpstr>
      <vt:lpstr>Масштаб</vt:lpstr>
      <vt:lpstr>Перекрытие</vt:lpstr>
      <vt:lpstr>Движение</vt:lpstr>
      <vt:lpstr>Внутриклассовая изменчивость</vt:lpstr>
      <vt:lpstr>Зрение – нечёткая задача</vt:lpstr>
      <vt:lpstr>Модель камеры-обскуры</vt:lpstr>
      <vt:lpstr>Проблеммы</vt:lpstr>
      <vt:lpstr>Цифровая камера - дискретизация</vt:lpstr>
      <vt:lpstr>Линейные цветовые модели: RGB</vt:lpstr>
      <vt:lpstr>Цветовой куб</vt:lpstr>
      <vt:lpstr>Улучшение изображения</vt:lpstr>
      <vt:lpstr>Изображение: что может получиться плохо?</vt:lpstr>
      <vt:lpstr>Гистограммы</vt:lpstr>
      <vt:lpstr>Гистограммы: идея</vt:lpstr>
      <vt:lpstr>Гистограммы: идея</vt:lpstr>
      <vt:lpstr>Opencv_first_steps</vt:lpstr>
      <vt:lpstr>Opencv_first_steps</vt:lpstr>
      <vt:lpstr>Opencv_first_steps: подключаемы библиотеки</vt:lpstr>
      <vt:lpstr>Гистограммы: разложение по каналам</vt:lpstr>
      <vt:lpstr>Попробуем улучшить изображение!</vt:lpstr>
      <vt:lpstr>Opencv_histogram</vt:lpstr>
      <vt:lpstr>Opencv_histogram</vt:lpstr>
      <vt:lpstr>Opencv_histogram</vt:lpstr>
      <vt:lpstr>Гистограммы: полутоновое изображение</vt:lpstr>
      <vt:lpstr>Гистограммы: полутоновое изображение</vt:lpstr>
      <vt:lpstr>Гистограммы: а что же с цветом?</vt:lpstr>
      <vt:lpstr>Гистограммы: HSV</vt:lpstr>
      <vt:lpstr>Opencv_hsv</vt:lpstr>
      <vt:lpstr>Гистограммы: а что же с цветом?</vt:lpstr>
      <vt:lpstr>Гистограммы: а что же с цветом?</vt:lpstr>
      <vt:lpstr>Гистограммы</vt:lpstr>
      <vt:lpstr>Гистограммы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компьютерное зрение</dc:title>
  <dc:creator>Алексей Макашов</dc:creator>
  <cp:lastModifiedBy>Alexey Makashov</cp:lastModifiedBy>
  <cp:revision>30</cp:revision>
  <dcterms:created xsi:type="dcterms:W3CDTF">2013-12-05T12:22:38Z</dcterms:created>
  <dcterms:modified xsi:type="dcterms:W3CDTF">2018-04-11T11:51:52Z</dcterms:modified>
</cp:coreProperties>
</file>